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oogaloo" panose="020B0604020202020204" charset="0"/>
      <p:regular r:id="rId20"/>
    </p:embeddedFon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Allerta" panose="020B0604020202020204" charset="0"/>
      <p:regular r:id="rId25"/>
    </p:embeddedFont>
    <p:embeddedFont>
      <p:font typeface="Quattrocento" panose="020B0604020202020204" charset="0"/>
      <p:regular r:id="rId26"/>
      <p:bold r:id="rId27"/>
    </p:embeddedFont>
    <p:embeddedFont>
      <p:font typeface="Titan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8CD28C-EB7B-4F5A-8514-7219EE363E32}">
  <a:tblStyle styleId="{328CD28C-EB7B-4F5A-8514-7219EE363E32}" styleName="Table_0">
    <a:wholeTbl>
      <a:tcTxStyle b="off" i="off">
        <a:font>
          <a:latin typeface="Book Antiqua"/>
          <a:ea typeface="Book Antiqua"/>
          <a:cs typeface="Book Antiqu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CF7E7"/>
          </a:solidFill>
        </a:fill>
      </a:tcStyle>
    </a:wholeTbl>
    <a:band1H>
      <a:tcTxStyle/>
      <a:tcStyle>
        <a:tcBdr/>
        <a:fill>
          <a:solidFill>
            <a:srgbClr val="D7EE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EE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Book Antiqua"/>
          <a:ea typeface="Book Antiqua"/>
          <a:cs typeface="Book Antiqu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683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924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234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87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35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88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38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04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094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75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252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79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16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38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A7F081"/>
              </a:buClr>
              <a:buFont typeface="Allerta"/>
              <a:buNone/>
              <a:defRPr sz="4100" b="1" cap="none">
                <a:solidFill>
                  <a:srgbClr val="A7F081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lvl="0" indent="-306070" algn="l" rtl="0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868680" lvl="1" indent="-162560" algn="l" rtl="0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133856" lvl="2" indent="-99441" algn="l" rtl="0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53312" lvl="3" indent="-57911" algn="l" rtl="0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545336" lvl="4" indent="-59436" algn="l" rtl="0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64792" lvl="5" indent="-75692" algn="l" rtl="0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65960" lvl="6" indent="-86360" algn="l" rtl="0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167128" lvl="7" indent="-97027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368296" lvl="8" indent="-94995" algn="l" rtl="0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8FE15B"/>
              </a:buClr>
              <a:buFont typeface="Allerta"/>
              <a:buNone/>
              <a:defRPr sz="4800" b="1" cap="none">
                <a:solidFill>
                  <a:srgbClr val="8FE15B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73152" lvl="0" indent="-9652" algn="l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eJJdczUY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wrap="square"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7200" i="0" u="none" strike="noStrike" cap="none">
                <a:solidFill>
                  <a:srgbClr val="274E13"/>
                </a:solidFill>
                <a:latin typeface="Titan One"/>
                <a:ea typeface="Titan One"/>
                <a:cs typeface="Titan One"/>
                <a:sym typeface="Titan One"/>
              </a:rPr>
              <a:t>SPEED &amp; VELOCITY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lang="en-US" sz="238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OBJECTIVE: Students will know how to measure and graph distance and speed as a function of time using moving toys and be able to describe an </a:t>
            </a:r>
            <a:r>
              <a:rPr lang="en-US" sz="238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object's</a:t>
            </a:r>
            <a:r>
              <a:rPr lang="en-US" sz="238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motion; using position, displacement, speed, and acceleration.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76"/>
              </a:spcBef>
              <a:buClr>
                <a:srgbClr val="F9F9F9"/>
              </a:buClr>
              <a:buSzPct val="25000"/>
              <a:buFont typeface="Noto Symbol"/>
              <a:buNone/>
            </a:pPr>
            <a:endParaRPr sz="238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72" name="Shape 72" descr="C:\Program Files\Microsoft Office\MEDIA\CAGCAT10\j0212957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5410200"/>
            <a:ext cx="1830629" cy="114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48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Different types of Speed/Velocity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73487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500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Instantaneous Speed-</a:t>
            </a:r>
            <a:r>
              <a:rPr lang="en-US" sz="25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is the speed at a specific point.</a:t>
            </a:r>
          </a:p>
          <a:p>
            <a:pPr marL="548640" marR="0" lvl="0" indent="-473487" algn="l" rtl="0">
              <a:lnSpc>
                <a:spcPct val="80000"/>
              </a:lnSpc>
              <a:spcBef>
                <a:spcPts val="518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500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Constant Speed: </a:t>
            </a:r>
            <a:r>
              <a:rPr lang="en-US" sz="25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an object covers equal distances in equal amounts of time. </a:t>
            </a:r>
          </a:p>
          <a:p>
            <a:pPr marL="868680" marR="0" lvl="1" indent="-330454" algn="l" rtl="0">
              <a:lnSpc>
                <a:spcPct val="80000"/>
              </a:lnSpc>
              <a:spcBef>
                <a:spcPts val="444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sz="25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Like setting the cruise control in the car.</a:t>
            </a:r>
          </a:p>
          <a:p>
            <a:pPr marL="548640" marR="0" lvl="0" indent="-473487" algn="l" rtl="0">
              <a:lnSpc>
                <a:spcPct val="80000"/>
              </a:lnSpc>
              <a:spcBef>
                <a:spcPts val="518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500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Average Speed:</a:t>
            </a:r>
            <a:r>
              <a:rPr lang="en-US" sz="25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the total distance covered by an object divided by total amount of time.</a:t>
            </a:r>
          </a:p>
          <a:p>
            <a:pPr marL="868680" marR="0" lvl="1" indent="-330454" algn="l" rtl="0">
              <a:lnSpc>
                <a:spcPct val="80000"/>
              </a:lnSpc>
              <a:spcBef>
                <a:spcPts val="444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sz="25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Speed going from Austin to Houston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7340"/>
              <a:buFont typeface="Noto Symbol"/>
              <a:buChar char="⬜"/>
            </a:pPr>
            <a:r>
              <a:rPr lang="en-US" sz="2500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Negative Velocity:</a:t>
            </a:r>
            <a:r>
              <a:rPr lang="en-US" sz="25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+ and – signs are used to tell the direction of the object relative to it’s position </a:t>
            </a:r>
            <a:r>
              <a:rPr lang="en-US" sz="259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(displacement) {</a:t>
            </a:r>
            <a:r>
              <a:rPr lang="en-US" sz="1757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i.e. If I drive </a:t>
            </a:r>
            <a:r>
              <a:rPr lang="en-US" sz="1757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from</a:t>
            </a:r>
            <a:r>
              <a:rPr lang="en-US" sz="1757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 my home </a:t>
            </a:r>
            <a:r>
              <a:rPr lang="en-US" sz="1757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to</a:t>
            </a:r>
            <a:r>
              <a:rPr lang="en-US" sz="1757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 my workplace (defining my </a:t>
            </a:r>
            <a:r>
              <a:rPr lang="en-US" sz="1757" b="0" i="1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positive direction</a:t>
            </a:r>
            <a:r>
              <a:rPr lang="en-US" sz="1757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 in that way), then my velocity is </a:t>
            </a:r>
            <a:r>
              <a:rPr lang="en-US" sz="1757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positive if I go to work</a:t>
            </a:r>
            <a:r>
              <a:rPr lang="en-US" sz="1757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, but </a:t>
            </a:r>
            <a:r>
              <a:rPr lang="en-US" sz="1757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negative when I go home</a:t>
            </a:r>
            <a:r>
              <a:rPr lang="en-US" sz="1757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 from work. It is all about direction seen from how I defined my positive </a:t>
            </a:r>
            <a:r>
              <a:rPr lang="en-US" sz="1757" b="0" i="1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axis</a:t>
            </a:r>
            <a:r>
              <a:rPr lang="en-US" sz="1757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.}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ymbol"/>
              <a:buNone/>
            </a:pPr>
            <a:endParaRPr sz="2590" b="0" i="0" u="sng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0" y="2746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48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Need a different variable from than speed?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75300" y="1252175"/>
            <a:ext cx="8229600" cy="23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58469" algn="l" rtl="0">
              <a:spcBef>
                <a:spcPts val="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Q: Find the time if speed is 20 mi/hr and the distance is 50 mi. </a:t>
            </a:r>
          </a:p>
          <a:p>
            <a:pPr marL="548640" marR="0" lvl="0" indent="-458469" algn="l" rtl="0">
              <a:spcBef>
                <a:spcPts val="56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Don’t freak out!!</a:t>
            </a:r>
            <a:r>
              <a:rPr lang="en-US" sz="24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Rearrange the variables just like Algebra. </a:t>
            </a:r>
          </a:p>
          <a:p>
            <a:pPr marL="868680" marR="0" lvl="1" indent="-284480" algn="l" rtl="0">
              <a:spcBef>
                <a:spcPts val="720"/>
              </a:spcBef>
              <a:buClr>
                <a:schemeClr val="lt1"/>
              </a:buClr>
              <a:buSzPct val="25000"/>
              <a:buFont typeface="Noto Symbol"/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325" y="2957025"/>
            <a:ext cx="7024674" cy="39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48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Try these on your own: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651510" marR="0" lvl="0" indent="-524510" algn="l" rtl="0">
              <a:spcBef>
                <a:spcPts val="560"/>
              </a:spcBef>
              <a:buClr>
                <a:srgbClr val="000000"/>
              </a:buClr>
              <a:buSzPct val="65000"/>
              <a:buFont typeface="Avenir"/>
              <a:buAutoNum type="arabicPeriod"/>
            </a:pPr>
            <a:r>
              <a:rPr lang="en-US" sz="28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Find the velocity of a baseball thrown 38 m from third base to first bas in 1.7 s. </a:t>
            </a:r>
          </a:p>
          <a:p>
            <a:pPr marL="651510" marR="0" lvl="0" indent="-524510" algn="l" rtl="0">
              <a:spcBef>
                <a:spcPts val="560"/>
              </a:spcBef>
              <a:buClr>
                <a:srgbClr val="000000"/>
              </a:buClr>
              <a:buSzPct val="65000"/>
              <a:buFont typeface="Avenir"/>
              <a:buAutoNum type="arabicPeriod"/>
            </a:pPr>
            <a:r>
              <a:rPr lang="en-US" sz="28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Calculate the distance of a cyclist would travel in 5.00 hours at an average speed of 12.0 km/hr.</a:t>
            </a:r>
          </a:p>
          <a:p>
            <a:pPr marL="651510" marR="0" lvl="0" indent="-524510" algn="l" rtl="0">
              <a:spcBef>
                <a:spcPts val="560"/>
              </a:spcBef>
              <a:buClr>
                <a:srgbClr val="F9F9F9"/>
              </a:buClr>
              <a:buSzPct val="65000"/>
              <a:buFont typeface="Noto Symbol"/>
              <a:buAutoNum type="arabicPeriod"/>
            </a:pPr>
            <a:r>
              <a:rPr lang="en-US" sz="28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Calculate the time in seconds an Olympic 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skier would take to finish a 55 km race at an average velocity of 28 km/s downhill?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699450" y="678975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8FE15B"/>
              </a:buClr>
              <a:buSzPct val="25000"/>
              <a:buFont typeface="Allerta"/>
              <a:buNone/>
            </a:pPr>
            <a:r>
              <a:rPr lang="en-US" sz="4800" i="0" u="none" strike="noStrike" cap="none">
                <a:solidFill>
                  <a:srgbClr val="274E13"/>
                </a:solidFill>
                <a:latin typeface="Titan One"/>
                <a:ea typeface="Titan One"/>
                <a:cs typeface="Titan One"/>
                <a:sym typeface="Titan One"/>
              </a:rPr>
              <a:t>If you forget just...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3152" marR="0" lvl="0" indent="-9652" algn="l" rtl="0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lang="en-US" sz="4000" i="0" u="sng" strike="noStrike" cap="non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Remember This!!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48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WHY SHOULD WE STUDY VELOCITY?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96569" algn="l" rtl="0">
              <a:spcBef>
                <a:spcPts val="56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3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reasons can you come up with for why it’s important to study speed?</a:t>
            </a:r>
          </a:p>
          <a:p>
            <a:pPr marL="868680" marR="0" lvl="1" indent="-353060" algn="l" rtl="0">
              <a:spcBef>
                <a:spcPts val="480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sz="3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Brainstorm three in your group. 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9F9F9"/>
              </a:buClr>
              <a:buSzPct val="60666"/>
              <a:buFont typeface="Noto Symbol"/>
              <a:buNone/>
            </a:pPr>
            <a:endParaRPr sz="3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72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DEFINITION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96569" algn="l" rtl="0">
              <a:spcBef>
                <a:spcPts val="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3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Speed</a:t>
            </a:r>
            <a:r>
              <a:rPr lang="en-US" sz="3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 - describes how fast something moves</a:t>
            </a:r>
          </a:p>
          <a:p>
            <a:pPr marL="868680" marR="0" lvl="1" indent="-353060" algn="l" rtl="0">
              <a:spcBef>
                <a:spcPts val="480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sz="3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Example: I was driving 25 mi/hr</a:t>
            </a:r>
          </a:p>
          <a:p>
            <a:pPr marL="548640" marR="0" lvl="0" indent="-496569" algn="l" rtl="0">
              <a:spcBef>
                <a:spcPts val="56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30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Velocity</a:t>
            </a:r>
            <a:r>
              <a:rPr lang="en-US" sz="3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– describes both speed and direction</a:t>
            </a:r>
          </a:p>
          <a:p>
            <a:pPr marL="868680" marR="0" lvl="1" indent="-353060" algn="l" rtl="0">
              <a:spcBef>
                <a:spcPts val="480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sz="3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Example: The hurricane was moving 120 mi/hr due North.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72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Formula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58469" algn="l" rtl="0">
              <a:spcBef>
                <a:spcPts val="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Velocity and Speed are calculated the same way</a:t>
            </a:r>
          </a:p>
          <a:p>
            <a:pPr marL="868680" marR="0" lvl="1" indent="-254000" algn="l" rtl="0">
              <a:spcBef>
                <a:spcPts val="720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Distance / Time</a:t>
            </a:r>
          </a:p>
          <a:p>
            <a:pPr marL="548640" marR="0" lvl="0" indent="-474980" algn="l" rtl="0">
              <a:spcBef>
                <a:spcPts val="48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Each variable has different units:</a:t>
            </a:r>
          </a:p>
          <a:p>
            <a:pPr marL="868680" marR="0" lvl="1" indent="-335280" algn="l" rtl="0">
              <a:spcBef>
                <a:spcPts val="400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Distance = meters (m), mi (miles), cm (centimeters)</a:t>
            </a:r>
          </a:p>
          <a:p>
            <a:pPr marL="868680" marR="0" lvl="1" indent="-335280" algn="l" rtl="0">
              <a:spcBef>
                <a:spcPts val="400"/>
              </a:spcBef>
              <a:buClr>
                <a:srgbClr val="000000"/>
              </a:buClr>
              <a:buSzPct val="100000"/>
              <a:buFont typeface="Avenir"/>
              <a:buChar char="◼"/>
            </a:pPr>
            <a:r>
              <a:rPr lang="en-US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Time = hours (hrs), second (s), days</a:t>
            </a:r>
          </a:p>
          <a:p>
            <a:pPr marL="868680" marR="0" lvl="1" indent="-284480" algn="l" rtl="0">
              <a:spcBef>
                <a:spcPts val="400"/>
              </a:spcBef>
              <a:buClr>
                <a:srgbClr val="000000"/>
              </a:buClr>
              <a:buSzPct val="66666"/>
              <a:buFont typeface="Avenir"/>
              <a:buChar char="◼"/>
            </a:pPr>
            <a:r>
              <a:rPr lang="en-US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Speed = a combination of the other two: m/hr, m/s, m</a:t>
            </a:r>
            <a:r>
              <a:rPr lang="en-US" sz="20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i/day etc.</a:t>
            </a:r>
          </a:p>
          <a:p>
            <a:pPr marL="868680" marR="0" lvl="1" indent="-284480" algn="l" rtl="0">
              <a:spcBef>
                <a:spcPts val="360"/>
              </a:spcBef>
              <a:buClr>
                <a:schemeClr val="lt1"/>
              </a:buClr>
              <a:buSzPct val="25000"/>
              <a:buFont typeface="Noto Symbol"/>
              <a:buNone/>
            </a:pPr>
            <a:endParaRPr sz="18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68680" marR="0" lvl="1" indent="-284480" algn="l" rtl="0">
              <a:spcBef>
                <a:spcPts val="640"/>
              </a:spcBef>
              <a:buClr>
                <a:schemeClr val="lt1"/>
              </a:buClr>
              <a:buSzPct val="25000"/>
              <a:buFont typeface="Noto Symbol"/>
              <a:buNone/>
            </a:pPr>
            <a:endParaRPr sz="32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60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Practice Problem </a:t>
            </a:r>
            <a:r>
              <a:rPr lang="en-US" sz="6000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#1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77519" algn="l" rtl="0">
              <a:spcBef>
                <a:spcPts val="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7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Metal stakes are sometimes placed in glaciers to help measure a glacier</a:t>
            </a:r>
            <a:r>
              <a:rPr lang="en-US" sz="2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’</a:t>
            </a:r>
            <a:r>
              <a:rPr lang="en-US" sz="27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 movement. For several days in 1936, Alaska’s Black Rapids glacier surged as swiftly as 89 m in </a:t>
            </a:r>
            <a:r>
              <a:rPr lang="en-US" sz="27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two</a:t>
            </a:r>
            <a:r>
              <a:rPr lang="en-US" sz="27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days down the valley. Find the glaciers speed.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9F9F9"/>
              </a:buClr>
              <a:buSzPct val="25000"/>
              <a:buFont typeface="Noto Symbol"/>
              <a:buNone/>
            </a:pPr>
            <a:endParaRPr sz="30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99" name="Shape 99"/>
          <p:cNvGraphicFramePr/>
          <p:nvPr/>
        </p:nvGraphicFramePr>
        <p:xfrm>
          <a:off x="76206" y="433568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{328CD28C-EB7B-4F5A-8514-7219EE363E32}</a:tableStyleId>
              </a:tblPr>
              <a:tblGrid>
                <a:gridCol w="2247900"/>
                <a:gridCol w="2247900"/>
                <a:gridCol w="2618425"/>
                <a:gridCol w="187737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Knowns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Formula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Substitution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Answer with units</a:t>
                      </a:r>
                    </a:p>
                  </a:txBody>
                  <a:tcPr marL="91450" marR="91450" marT="45725" marB="45725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D = 89 m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T = </a:t>
                      </a:r>
                      <a:r>
                        <a:rPr lang="en-US" sz="1800"/>
                        <a:t>2</a:t>
                      </a:r>
                      <a:r>
                        <a:rPr lang="en-US" sz="1800" u="none" strike="noStrike" cap="none"/>
                        <a:t> days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S=D/T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 = 89 m/ 2 day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/>
                        <a:t>S = 44.5 m/days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100" name="Shape 100"/>
          <p:cNvGraphicFramePr/>
          <p:nvPr/>
        </p:nvGraphicFramePr>
        <p:xfrm>
          <a:off x="76210" y="43356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{328CD28C-EB7B-4F5A-8514-7219EE363E32}</a:tableStyleId>
              </a:tblPr>
              <a:tblGrid>
                <a:gridCol w="2247900"/>
                <a:gridCol w="2247900"/>
                <a:gridCol w="2618425"/>
                <a:gridCol w="1877375"/>
              </a:tblGrid>
              <a:tr h="905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Knowns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Formula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Substitution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Answer with units</a:t>
                      </a:r>
                    </a:p>
                  </a:txBody>
                  <a:tcPr marL="91450" marR="91450" marT="45725" marB="45725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60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Practice Problem #2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Find the velocity of a swimmer who swims exactly 110 m toward the shore in 72 s. 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9F9F9"/>
              </a:buClr>
              <a:buSzPct val="25000"/>
              <a:buFont typeface="Noto Symbol"/>
              <a:buNone/>
            </a:pPr>
            <a:endParaRPr sz="300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108" name="Shape 108"/>
          <p:cNvGraphicFramePr/>
          <p:nvPr/>
        </p:nvGraphicFramePr>
        <p:xfrm>
          <a:off x="76210" y="31174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{328CD28C-EB7B-4F5A-8514-7219EE363E32}</a:tableStyleId>
              </a:tblPr>
              <a:tblGrid>
                <a:gridCol w="2247900"/>
                <a:gridCol w="2247900"/>
                <a:gridCol w="2618425"/>
                <a:gridCol w="1877375"/>
              </a:tblGrid>
              <a:tr h="97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Knowns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Formula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Substitution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/>
                        <a:t>Answer with units</a:t>
                      </a:r>
                    </a:p>
                  </a:txBody>
                  <a:tcPr marL="91450" marR="91450" marT="45725" marB="45725"/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60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Distance-Time Graphs</a:t>
            </a:r>
          </a:p>
        </p:txBody>
      </p:sp>
      <p:pic>
        <p:nvPicPr>
          <p:cNvPr id="115" name="Shape 1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371600"/>
            <a:ext cx="6319837" cy="489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28600" y="2210925"/>
            <a:ext cx="1982400" cy="305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>
                <a:latin typeface="Avenir"/>
                <a:ea typeface="Avenir"/>
                <a:cs typeface="Avenir"/>
                <a:sym typeface="Avenir"/>
              </a:rPr>
              <a:t>What could be some possible reasons for these lines?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i="0" u="none" strike="noStrike" cap="none">
              <a:latin typeface="Quattrocento"/>
              <a:ea typeface="Quattrocento"/>
              <a:cs typeface="Quattrocento"/>
              <a:sym typeface="Quattrocento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i="0" u="none" strike="noStrike" cap="none"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4800" i="0" u="none" strike="noStrike" cap="none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Is it possible to run 3 mi/hr without changing your position?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52450" y="1310175"/>
            <a:ext cx="8229600" cy="454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67137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1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Yes!!!</a:t>
            </a:r>
          </a:p>
          <a:p>
            <a:pPr marL="548640" marR="0" lvl="0" indent="-467137" algn="l" rtl="0">
              <a:lnSpc>
                <a:spcPct val="90000"/>
              </a:lnSpc>
              <a:spcBef>
                <a:spcPts val="518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1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Position</a:t>
            </a: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is when an object’s starting and finishing points are compared.</a:t>
            </a:r>
          </a:p>
          <a:p>
            <a:pPr marL="548640" marR="0" lvl="0" indent="-467137" algn="l" rtl="0">
              <a:lnSpc>
                <a:spcPct val="90000"/>
              </a:lnSpc>
              <a:spcBef>
                <a:spcPts val="518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1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Distance</a:t>
            </a: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is how far the object traveled.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444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ymbol"/>
              <a:buNone/>
            </a:pPr>
            <a:endParaRPr sz="259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ymbol"/>
              <a:buNone/>
            </a:pPr>
            <a:endParaRPr sz="2590" b="0" i="1" u="sng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buClr>
                <a:srgbClr val="F9F9F9"/>
              </a:buClr>
              <a:buSzPct val="25000"/>
              <a:buFont typeface="Noto Symbol"/>
              <a:buNone/>
            </a:pPr>
            <a:endParaRPr sz="259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23" name="Shape 123" descr="http://t0.gstatic.com/images?q=tbn:ANd9GcRGNj1ZMexPKNkrMn1X5lK2Kn_Cba5su4I0h2PeW4mx9Uk0yGUz6HPYcKL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5550" y="4802875"/>
            <a:ext cx="2328300" cy="164340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A7F081"/>
              </a:buClr>
              <a:buSzPct val="25000"/>
              <a:buFont typeface="Allerta"/>
              <a:buNone/>
            </a:pPr>
            <a:r>
              <a:rPr lang="en-US" sz="6000">
                <a:solidFill>
                  <a:srgbClr val="274E13"/>
                </a:solidFill>
                <a:latin typeface="Boogaloo"/>
                <a:ea typeface="Boogaloo"/>
                <a:cs typeface="Boogaloo"/>
                <a:sym typeface="Boogaloo"/>
              </a:rPr>
              <a:t>Displacement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72925" y="1421625"/>
            <a:ext cx="4578900" cy="511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67137" algn="l" rtl="0">
              <a:lnSpc>
                <a:spcPct val="90000"/>
              </a:lnSpc>
              <a:spcBef>
                <a:spcPts val="518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1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Displacement: </a:t>
            </a: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final position – initial position</a:t>
            </a:r>
          </a:p>
          <a:p>
            <a:pPr marL="548640" marR="0" lvl="0" indent="-467137" algn="l" rtl="0">
              <a:lnSpc>
                <a:spcPct val="90000"/>
              </a:lnSpc>
              <a:spcBef>
                <a:spcPts val="518"/>
              </a:spcBef>
              <a:buClr>
                <a:srgbClr val="000000"/>
              </a:buClr>
              <a:buSzPct val="100000"/>
              <a:buFont typeface="Avenir"/>
              <a:buChar char="⬜"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Displacement is </a:t>
            </a:r>
            <a:r>
              <a:rPr lang="en-US" sz="2400" i="0" u="sng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not</a:t>
            </a: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always equal to the distance traveled.  It can be positive or negative.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444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velocity of an object can be positive or negative depending on the sign of displacement.  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444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lang="en-US" sz="240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 time interval is always positive.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444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lang="en-US" sz="222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ymbol"/>
              <a:buNone/>
            </a:pPr>
            <a:endParaRPr sz="259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buClr>
                <a:srgbClr val="F9F9F9"/>
              </a:buClr>
              <a:buSzPct val="64749"/>
              <a:buFont typeface="Noto Symbol"/>
              <a:buNone/>
            </a:pPr>
            <a:endParaRPr sz="2590" b="0" i="1" u="sng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buClr>
                <a:srgbClr val="F9F9F9"/>
              </a:buClr>
              <a:buSzPct val="25000"/>
              <a:buFont typeface="Noto Symbol"/>
              <a:buNone/>
            </a:pPr>
            <a:endParaRPr sz="259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100" y="2651380"/>
            <a:ext cx="4578900" cy="283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On-screen Show (4:3)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Avenir</vt:lpstr>
      <vt:lpstr>Noto Symbol</vt:lpstr>
      <vt:lpstr>Calibri</vt:lpstr>
      <vt:lpstr>Arial</vt:lpstr>
      <vt:lpstr>Boogaloo</vt:lpstr>
      <vt:lpstr>Book Antiqua</vt:lpstr>
      <vt:lpstr>Allerta</vt:lpstr>
      <vt:lpstr>Quattrocento</vt:lpstr>
      <vt:lpstr>Titan One</vt:lpstr>
      <vt:lpstr>Simple Light</vt:lpstr>
      <vt:lpstr>SPEED &amp; VELOCITY</vt:lpstr>
      <vt:lpstr>WHY SHOULD WE STUDY VELOCITY?</vt:lpstr>
      <vt:lpstr>DEFINITION</vt:lpstr>
      <vt:lpstr>Formula</vt:lpstr>
      <vt:lpstr>Practice Problem #1</vt:lpstr>
      <vt:lpstr>Practice Problem #2</vt:lpstr>
      <vt:lpstr>Distance-Time Graphs</vt:lpstr>
      <vt:lpstr>Is it possible to run 3 mi/hr without changing your position?</vt:lpstr>
      <vt:lpstr>Displacement</vt:lpstr>
      <vt:lpstr>Different types of Speed/Velocity</vt:lpstr>
      <vt:lpstr>Need a different variable from than speed?</vt:lpstr>
      <vt:lpstr>Try these on your own:</vt:lpstr>
      <vt:lpstr>If you forget just...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&amp; VELOCITY</dc:title>
  <dc:creator>Sarah Noack</dc:creator>
  <cp:lastModifiedBy>Sarah Noack</cp:lastModifiedBy>
  <cp:revision>1</cp:revision>
  <dcterms:modified xsi:type="dcterms:W3CDTF">2017-10-16T14:02:58Z</dcterms:modified>
</cp:coreProperties>
</file>